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1" r:id="rId7"/>
    <p:sldId id="259" r:id="rId8"/>
    <p:sldId id="260" r:id="rId9"/>
    <p:sldId id="262" r:id="rId10"/>
    <p:sldId id="263" r:id="rId11"/>
    <p:sldId id="266" r:id="rId12"/>
  </p:sldIdLst>
  <p:sldSz cx="12192000" cy="6858000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00"/>
    <a:srgbClr val="008000"/>
    <a:srgbClr val="66FF33"/>
    <a:srgbClr val="0000FF"/>
    <a:srgbClr val="FFFF00"/>
    <a:srgbClr val="CCFF66"/>
    <a:srgbClr val="800080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5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6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0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3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6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3405-6263-4E2F-8C93-E263DF455D9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58CB-74B7-4491-B936-9BE97814C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4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eterans@WestBoylston-MA.gov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8900" b="1" i="1" dirty="0" smtClean="0">
                <a:solidFill>
                  <a:srgbClr val="C00000"/>
                </a:solidFill>
                <a:latin typeface="+mn-lt"/>
              </a:rPr>
              <a:t>POTENTIAL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VA BENEFITS FOR SURVIVING SPOUSES</a:t>
            </a:r>
            <a:br>
              <a:rPr lang="en-US" b="1" dirty="0" smtClean="0">
                <a:solidFill>
                  <a:srgbClr val="0000FF"/>
                </a:solidFill>
                <a:latin typeface="+mn-lt"/>
              </a:rPr>
            </a:b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and other benefits as well</a:t>
            </a:r>
            <a:endParaRPr lang="en-US" sz="4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4638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sz="2800" b="1" dirty="0" smtClean="0"/>
              <a:t>A Presentation and Discussion</a:t>
            </a:r>
          </a:p>
          <a:p>
            <a:r>
              <a:rPr lang="en-US" sz="1600" dirty="0" smtClean="0"/>
              <a:t>By:  Douglas L. Horka</a:t>
            </a:r>
          </a:p>
          <a:p>
            <a:r>
              <a:rPr lang="en-US" sz="1600" dirty="0" smtClean="0"/>
              <a:t>Massachusetts Veterans’ Service Officer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89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156"/>
            <a:ext cx="10515600" cy="1097280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182880"/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ARE THERE ANY OTHER VA BENEFITS </a:t>
            </a:r>
            <a:r>
              <a:rPr lang="en-US" sz="3600" b="1" u="sng" dirty="0" smtClean="0">
                <a:solidFill>
                  <a:srgbClr val="0000FF"/>
                </a:solidFill>
                <a:latin typeface="+mn-lt"/>
              </a:rPr>
              <a:t>BEFORE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HIS/HER DEATH?</a:t>
            </a:r>
            <a:endParaRPr lang="en-US" sz="36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436"/>
            <a:ext cx="10515600" cy="50323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AID AND ATTENDANCE </a:t>
            </a:r>
            <a:r>
              <a:rPr lang="en-US" sz="1400" dirty="0" smtClean="0"/>
              <a:t>(for just your spouse, or for you, or for BOTH of you)</a:t>
            </a:r>
          </a:p>
          <a:p>
            <a:r>
              <a:rPr lang="en-US" sz="1800" dirty="0" smtClean="0"/>
              <a:t>Aid and Attendance (A&amp;A) can help </a:t>
            </a:r>
            <a:r>
              <a:rPr lang="en-US" sz="1800" b="1" u="sng" dirty="0" smtClean="0"/>
              <a:t>supplement</a:t>
            </a:r>
            <a:r>
              <a:rPr lang="en-US" sz="1800" dirty="0" smtClean="0"/>
              <a:t> the costs associated with visiting nurses, home health aides, assisted living arrangements or long-term care.</a:t>
            </a:r>
          </a:p>
          <a:p>
            <a:r>
              <a:rPr lang="en-US" sz="1800" dirty="0" smtClean="0"/>
              <a:t>The VA will only provide </a:t>
            </a:r>
            <a:r>
              <a:rPr lang="en-US" sz="1800" b="1" u="sng" dirty="0" smtClean="0"/>
              <a:t>some</a:t>
            </a:r>
            <a:r>
              <a:rPr lang="en-US" sz="1800" dirty="0" smtClean="0"/>
              <a:t> financial assistance – engagement of the service providers is the responsibility of the Veteran’s family</a:t>
            </a:r>
          </a:p>
          <a:p>
            <a:pPr lvl="1"/>
            <a:r>
              <a:rPr lang="en-US" sz="1600" dirty="0" smtClean="0"/>
              <a:t>A&amp;A is only provided as an “add on” to a Veteran Pension (usually a Non-Service-Connected Pension)</a:t>
            </a:r>
          </a:p>
          <a:p>
            <a:pPr lvl="1"/>
            <a:r>
              <a:rPr lang="en-US" sz="1600" dirty="0" smtClean="0"/>
              <a:t>A&amp;A is NOT a stand-alone cash payment/benefit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A&amp;A is determined by financial need </a:t>
            </a:r>
            <a:r>
              <a:rPr lang="en-US" sz="1600" dirty="0" smtClean="0"/>
              <a:t>(i.e.; the higher the income &amp; assets, the less that will be provided)</a:t>
            </a:r>
          </a:p>
          <a:p>
            <a:pPr lvl="1"/>
            <a:r>
              <a:rPr lang="en-US" sz="1600" dirty="0" smtClean="0"/>
              <a:t>The non-Veteran spouse can receive A&amp;A only if the Veteran is receiving A&amp;A</a:t>
            </a:r>
          </a:p>
          <a:p>
            <a:pPr lvl="2"/>
            <a:r>
              <a:rPr lang="en-US" sz="1400" dirty="0" smtClean="0"/>
              <a:t>A&amp;A can also apply when the recipient is no longer living at home (i.e.; in a Skilled Nursing Facility)</a:t>
            </a:r>
          </a:p>
          <a:p>
            <a:pPr lvl="1"/>
            <a:r>
              <a:rPr lang="en-US" sz="1600" dirty="0" smtClean="0"/>
              <a:t>The application process can be several months between submission and approval – this is NOT a benefit which should be sought at the last minute.</a:t>
            </a:r>
          </a:p>
          <a:p>
            <a:pPr lvl="2"/>
            <a:r>
              <a:rPr lang="en-US" sz="1400" dirty="0" smtClean="0"/>
              <a:t>If the applicant/claimant is to remain in his/her home, there is a requirement for a VA evaluation of that home</a:t>
            </a:r>
          </a:p>
          <a:p>
            <a:pPr lvl="2"/>
            <a:r>
              <a:rPr lang="en-US" sz="1400" dirty="0" smtClean="0"/>
              <a:t>There must be a medical doctor’s “sign-off” on the </a:t>
            </a:r>
            <a:r>
              <a:rPr lang="en-US" sz="1400" b="1" dirty="0" smtClean="0"/>
              <a:t>medical necessity </a:t>
            </a:r>
            <a:r>
              <a:rPr lang="en-US" sz="1400" dirty="0" smtClean="0"/>
              <a:t>of providing A&amp;A services</a:t>
            </a:r>
          </a:p>
          <a:p>
            <a:pPr lvl="2"/>
            <a:r>
              <a:rPr lang="en-US" sz="1400" b="1" cap="small" dirty="0" smtClean="0">
                <a:solidFill>
                  <a:srgbClr val="0000FF"/>
                </a:solidFill>
              </a:rPr>
              <a:t>BOTH OF THESE EVENTS/APPROVALS </a:t>
            </a:r>
            <a:r>
              <a:rPr lang="en-US" sz="1400" b="1" cap="all" dirty="0" smtClean="0">
                <a:solidFill>
                  <a:srgbClr val="0000FF"/>
                </a:solidFill>
              </a:rPr>
              <a:t>are the most time consuming aspects of a submission</a:t>
            </a:r>
            <a:endParaRPr lang="en-US" sz="1400" cap="all" dirty="0" smtClean="0"/>
          </a:p>
          <a:p>
            <a:pPr lvl="2"/>
            <a:r>
              <a:rPr lang="en-US" sz="1400" b="1" dirty="0" smtClean="0">
                <a:solidFill>
                  <a:srgbClr val="C00000"/>
                </a:solidFill>
              </a:rPr>
              <a:t>A healthy spouse can be named as a caregiver to increase the financial benefit (but there is record-keeping required!)</a:t>
            </a:r>
          </a:p>
          <a:p>
            <a:r>
              <a:rPr lang="en-US" sz="1800" dirty="0" smtClean="0"/>
              <a:t>A&amp;A can also be “upgraded” by a declaration of “Housebound” or “Bedridden” in addition to A&amp;A</a:t>
            </a:r>
          </a:p>
        </p:txBody>
      </p:sp>
    </p:spTree>
    <p:extLst>
      <p:ext uri="{BB962C8B-B14F-4D97-AF65-F5344CB8AC3E}">
        <p14:creationId xmlns:p14="http://schemas.microsoft.com/office/powerpoint/2010/main" val="239547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723900"/>
            <a:ext cx="10515600" cy="585978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THANK YOU FOR LISTENING.  I HOPE THAT THIS WAS INFORMATIVE FOR EACH OF YOU.</a:t>
            </a:r>
          </a:p>
          <a:p>
            <a:pPr marL="0" indent="0" algn="ctr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3600" b="1" cap="small" dirty="0" smtClean="0">
                <a:solidFill>
                  <a:srgbClr val="0000FF"/>
                </a:solidFill>
              </a:rPr>
              <a:t>Are there any additional questions?</a:t>
            </a:r>
          </a:p>
          <a:p>
            <a:pPr marL="0" indent="0" algn="ctr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This slide show is available as a hand-out if you would like a copy.</a:t>
            </a:r>
            <a:endParaRPr lang="en-US" dirty="0"/>
          </a:p>
          <a:p>
            <a:pPr marL="0" indent="0" algn="ctr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Douglas L. Horka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Veterans Service Officer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Town of West Boylston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140 Worcester Street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West Boylston, MA.  01583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C00000"/>
                </a:solidFill>
              </a:rPr>
              <a:t>774-261-4025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dirty="0" smtClean="0">
                <a:hlinkClick r:id="rId3"/>
              </a:rPr>
              <a:t>Veterans@WestBoylston-MA.gov</a:t>
            </a:r>
            <a:endParaRPr lang="en-US" sz="29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48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731520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 algn="just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DISCLAIMER</a:t>
            </a:r>
            <a:endParaRPr lang="en-US" sz="32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542294"/>
            <a:ext cx="105156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b="1" i="1" dirty="0" smtClean="0"/>
              <a:t>All of the following discussion assumes: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surviving spouse is not a Veteran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You and your spouse are still legally married to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BUT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If you have lived together, yet never married (no matter how long)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If you have divorced and have received a divorce decree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80008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cap="small" dirty="0" smtClean="0">
                <a:solidFill>
                  <a:srgbClr val="C00000"/>
                </a:solidFill>
              </a:rPr>
              <a:t>THE SURVIVING PARTNER </a:t>
            </a:r>
            <a:r>
              <a:rPr lang="en-US" sz="2400" b="1" u="sng" cap="small" dirty="0" smtClean="0">
                <a:solidFill>
                  <a:srgbClr val="C00000"/>
                </a:solidFill>
              </a:rPr>
              <a:t>IS NOT ELIGIBLE </a:t>
            </a:r>
            <a:r>
              <a:rPr lang="en-US" sz="2400" b="1" cap="small" dirty="0" smtClean="0">
                <a:solidFill>
                  <a:srgbClr val="C00000"/>
                </a:solidFill>
              </a:rPr>
              <a:t>FOR ANY VETERANS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you have separated, but have not yet received the divorce decree, you will </a:t>
            </a:r>
            <a:r>
              <a:rPr lang="en-US" sz="2000" b="1" dirty="0">
                <a:solidFill>
                  <a:srgbClr val="0000FF"/>
                </a:solidFill>
              </a:rPr>
              <a:t>most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likely qualify </a:t>
            </a:r>
            <a:r>
              <a:rPr lang="en-US" sz="2000" dirty="0" smtClean="0"/>
              <a:t>for Veterans Benefits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302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03" y="317000"/>
            <a:ext cx="10515600" cy="970380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+mn-lt"/>
              </a:rPr>
              <a:t>POTENTIAL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VA BENEFITS FOR SURVIVING SPOUSES</a:t>
            </a:r>
            <a:br>
              <a:rPr lang="en-US" sz="3200" b="1" dirty="0" smtClean="0">
                <a:solidFill>
                  <a:srgbClr val="0000FF"/>
                </a:solidFill>
                <a:latin typeface="+mn-lt"/>
              </a:rPr>
            </a:b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Discussion Agenda</a:t>
            </a:r>
            <a:endParaRPr lang="en-US" sz="2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803" y="2064266"/>
            <a:ext cx="1026160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								ANSWER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What if my spouse dies first?  Am I entitled to HIS/HER benefits?		</a:t>
            </a:r>
            <a:r>
              <a:rPr lang="en-US" sz="2800" b="1" dirty="0" smtClean="0">
                <a:solidFill>
                  <a:srgbClr val="C00000"/>
                </a:solidFill>
              </a:rPr>
              <a:t>NO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Am I entitled to ANY benefits from the VA?					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Dependents Indemnity Compensation (DIC)?				</a:t>
            </a:r>
            <a:r>
              <a:rPr lang="en-US" sz="2000" b="1" dirty="0" smtClean="0">
                <a:solidFill>
                  <a:srgbClr val="66FF33"/>
                </a:solidFill>
              </a:rPr>
              <a:t>Maybe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Survivor’s Pension?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What about all the 100% disability benefits my spouse received?		</a:t>
            </a:r>
            <a:r>
              <a:rPr lang="en-US" sz="2000" dirty="0" smtClean="0">
                <a:solidFill>
                  <a:srgbClr val="FF9900"/>
                </a:solidFill>
              </a:rPr>
              <a:t>Partly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Are there Funeral or Burial benefits?					</a:t>
            </a:r>
            <a:r>
              <a:rPr lang="en-US" sz="2800" b="1" dirty="0" smtClean="0">
                <a:solidFill>
                  <a:srgbClr val="008000"/>
                </a:solidFill>
              </a:rPr>
              <a:t>YES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CHAMPVA								</a:t>
            </a:r>
            <a:r>
              <a:rPr lang="en-US" sz="2000" b="1" dirty="0" smtClean="0">
                <a:solidFill>
                  <a:srgbClr val="FF9900"/>
                </a:solidFill>
              </a:rPr>
              <a:t>Probably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Aid and Attendance (A&amp;A)						</a:t>
            </a:r>
            <a:r>
              <a:rPr lang="en-US" sz="2000" b="1" dirty="0" smtClean="0">
                <a:solidFill>
                  <a:srgbClr val="FF9900"/>
                </a:solidFill>
              </a:rPr>
              <a:t>Perhaps</a:t>
            </a:r>
            <a:endParaRPr lang="en-US" sz="2000" b="1" dirty="0">
              <a:solidFill>
                <a:srgbClr val="FF99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b="1" dirty="0" smtClean="0">
              <a:solidFill>
                <a:srgbClr val="FF99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FF"/>
                </a:solidFill>
              </a:rPr>
              <a:t>Would you like me to elaborate a little bit more ????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5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097280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WHAT IF MY VETERAN SPOUSE DIES FIRST?  AM I ENTITLED TO HIS/HER VA BENEFITS?</a:t>
            </a:r>
            <a:endParaRPr lang="en-US" sz="32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988"/>
            <a:ext cx="10515600" cy="4351338"/>
          </a:xfrm>
        </p:spPr>
        <p:txBody>
          <a:bodyPr anchor="ctr"/>
          <a:lstStyle/>
          <a:p>
            <a:pPr algn="just"/>
            <a:r>
              <a:rPr lang="en-US" sz="3200" b="1" dirty="0" smtClean="0">
                <a:solidFill>
                  <a:srgbClr val="C00000"/>
                </a:solidFill>
              </a:rPr>
              <a:t>NO! – You are not entitled to his/her VA Benefits.  When a Veteran dies, so too do his/her benefits.</a:t>
            </a:r>
          </a:p>
          <a:p>
            <a:pPr lvl="1" algn="just"/>
            <a:r>
              <a:rPr lang="en-US" sz="2000" b="1" dirty="0" smtClean="0"/>
              <a:t>The key word here is VETERAN as in </a:t>
            </a:r>
            <a:r>
              <a:rPr lang="en-US" sz="2000" b="1" i="1" dirty="0" smtClean="0"/>
              <a:t>Veterans Administration</a:t>
            </a:r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8000"/>
                </a:solidFill>
              </a:rPr>
              <a:t>BUT … you may be entitled to </a:t>
            </a:r>
            <a:r>
              <a:rPr lang="en-US" b="1" u="sng" dirty="0" smtClean="0">
                <a:solidFill>
                  <a:srgbClr val="008000"/>
                </a:solidFill>
              </a:rPr>
              <a:t>your own </a:t>
            </a:r>
            <a:r>
              <a:rPr lang="en-US" b="1" dirty="0" smtClean="0">
                <a:solidFill>
                  <a:srgbClr val="008000"/>
                </a:solidFill>
              </a:rPr>
              <a:t>VA benefits</a:t>
            </a:r>
          </a:p>
        </p:txBody>
      </p:sp>
    </p:spTree>
    <p:extLst>
      <p:ext uri="{BB962C8B-B14F-4D97-AF65-F5344CB8AC3E}">
        <p14:creationId xmlns:p14="http://schemas.microsoft.com/office/powerpoint/2010/main" val="18419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MY VET WAS RECEIVING A MONTHLY DISABILITY PAYMENT</a:t>
            </a:r>
            <a:endParaRPr lang="en-US" sz="3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2871" y="2060653"/>
            <a:ext cx="1308100" cy="8001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Vet dies first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30714" y="2433082"/>
            <a:ext cx="2377440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65400" y="2194239"/>
            <a:ext cx="16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Vet was 100% disabled (No time restriction)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7441" y="2060653"/>
            <a:ext cx="118872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Vet died of one of his disabilities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557245" y="2418435"/>
            <a:ext cx="2286000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45536" y="2046705"/>
            <a:ext cx="1371600" cy="738664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Spouse entitled to DIC</a:t>
            </a:r>
          </a:p>
          <a:p>
            <a:pPr algn="ctr"/>
            <a:r>
              <a:rPr lang="en-US" sz="1400" b="1" dirty="0" smtClean="0">
                <a:solidFill>
                  <a:srgbClr val="008000"/>
                </a:solidFill>
              </a:rPr>
              <a:t>$1,233.23/Mo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5108" y="3414852"/>
            <a:ext cx="118872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Vet died of something else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584649" y="3784184"/>
            <a:ext cx="2286000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28229" y="3414852"/>
            <a:ext cx="1371600" cy="738664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Spouse entitled to DIC</a:t>
            </a:r>
          </a:p>
          <a:p>
            <a:pPr algn="ctr"/>
            <a:r>
              <a:rPr lang="en-US" sz="1400" b="1" dirty="0" smtClean="0">
                <a:solidFill>
                  <a:srgbClr val="008000"/>
                </a:solidFill>
              </a:rPr>
              <a:t>$1,233.23/Mo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5873331"/>
            <a:ext cx="100383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</a:t>
            </a:r>
            <a:r>
              <a:rPr lang="en-US" sz="1100" dirty="0" smtClean="0">
                <a:sym typeface="Wingdings" panose="05000000000000000000" pitchFamily="2" charset="2"/>
              </a:rPr>
              <a:t>  </a:t>
            </a:r>
            <a:r>
              <a:rPr lang="en-US" sz="1100" dirty="0" smtClean="0"/>
              <a:t>I have had some luck convincing the VA to grant DIC if the Vet was P&amp;T for only 6 or 7 years</a:t>
            </a:r>
          </a:p>
          <a:p>
            <a:pPr algn="ctr"/>
            <a:r>
              <a:rPr lang="en-US" sz="1100" dirty="0" smtClean="0"/>
              <a:t>10 years makes the DIC “automatic”; less than ten years means the surviving spouse has to file for the benefit.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7144" y="3309322"/>
            <a:ext cx="165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Vet was 100% </a:t>
            </a:r>
            <a:r>
              <a:rPr lang="en-US" sz="1200" b="1" dirty="0" smtClean="0">
                <a:solidFill>
                  <a:srgbClr val="0000FF"/>
                </a:solidFill>
              </a:rPr>
              <a:t>PERMANENTLY AND TOTALLY</a:t>
            </a:r>
            <a:r>
              <a:rPr lang="en-US" sz="1200" dirty="0" smtClean="0"/>
              <a:t> disabled  for 10</a:t>
            </a:r>
            <a:r>
              <a:rPr lang="en-US" sz="1200" b="1" baseline="3000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</a:t>
            </a:r>
            <a:r>
              <a:rPr lang="en-US" sz="1200" dirty="0" smtClean="0"/>
              <a:t> years</a:t>
            </a:r>
            <a:endParaRPr lang="en-US" sz="1200" dirty="0"/>
          </a:p>
        </p:txBody>
      </p:sp>
      <p:cxnSp>
        <p:nvCxnSpPr>
          <p:cNvPr id="31" name="Elbow Connector 30"/>
          <p:cNvCxnSpPr/>
          <p:nvPr/>
        </p:nvCxnSpPr>
        <p:spPr>
          <a:xfrm>
            <a:off x="1593849" y="2889350"/>
            <a:ext cx="3200400" cy="826431"/>
          </a:xfrm>
          <a:prstGeom prst="bentConnector3">
            <a:avLst>
              <a:gd name="adj1" fmla="val -185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179095" y="2870199"/>
            <a:ext cx="24063" cy="226728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179094" y="5137484"/>
            <a:ext cx="329184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48807" y="4904038"/>
            <a:ext cx="16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Vet was </a:t>
            </a:r>
            <a:r>
              <a:rPr lang="en-US" sz="1200" b="1" dirty="0" smtClean="0">
                <a:solidFill>
                  <a:srgbClr val="C00000"/>
                </a:solidFill>
              </a:rPr>
              <a:t>NOT</a:t>
            </a:r>
            <a:r>
              <a:rPr lang="en-US" sz="1200" dirty="0" smtClean="0"/>
              <a:t> 100%  disabled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2095" y="4732432"/>
            <a:ext cx="1828800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Vet’s death was not attributable to his military service</a:t>
            </a:r>
            <a:endParaRPr lang="en-US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742432" y="5098775"/>
            <a:ext cx="2194560" cy="104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04630" y="4728416"/>
            <a:ext cx="1371600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Perhaps a Widow’s Pension ???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775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69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6" grpId="0" animBg="1"/>
      <p:bldP spid="21" grpId="0" animBg="1"/>
      <p:bldP spid="24" grpId="0" animBg="1"/>
      <p:bldP spid="25" grpId="0"/>
      <p:bldP spid="29" grpId="0"/>
      <p:bldP spid="40" grpId="0"/>
      <p:bldP spid="41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351912"/>
            <a:ext cx="10515600" cy="731520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 algn="just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MY VET WAS DISABLED, BUT NOT 100%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0392" y="1699693"/>
            <a:ext cx="1308100" cy="8001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Vet dies first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32866" y="2114476"/>
            <a:ext cx="210312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30657" y="1747821"/>
            <a:ext cx="1828800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Vet’s death was not attributable to his military service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281519" y="1708991"/>
            <a:ext cx="1371600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Perhaps a Widow’s Pension ???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031649" y="2102387"/>
            <a:ext cx="210312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24689" y="2620372"/>
            <a:ext cx="10142621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A WIDOW’S PENSION </a:t>
            </a:r>
            <a:r>
              <a:rPr lang="en-US" sz="1400" b="1" dirty="0" smtClean="0"/>
              <a:t>(properly called a Survivor’s Pension)</a:t>
            </a:r>
            <a:r>
              <a:rPr lang="en-US" b="1" dirty="0" smtClean="0"/>
              <a:t> may be paid to the UN-REMARRIED, LOW INCOME, surviving spouse of a WAR TIME VETERAN.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WW II 			December 7, 1941 to December 31, 1946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Korea			June 27, 1950 to January 31, 1955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Vietnam I		February 28, 1961 to August 5, 1964 (must have been in-country)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Vietnam II		August 5, 1964 to May 7, 1975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Persian Gulf		August 2, 1990 to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surviving spouse must have been married to the Veteran </a:t>
            </a:r>
            <a:r>
              <a:rPr lang="en-US" b="1" dirty="0" smtClean="0">
                <a:solidFill>
                  <a:srgbClr val="C00000"/>
                </a:solidFill>
              </a:rPr>
              <a:t>FOR AT LEAST </a:t>
            </a:r>
            <a:r>
              <a:rPr lang="en-US" dirty="0" smtClean="0">
                <a:solidFill>
                  <a:srgbClr val="C00000"/>
                </a:solidFill>
              </a:rPr>
              <a:t>one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surviving spouse’s </a:t>
            </a: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>
                <a:solidFill>
                  <a:srgbClr val="C00000"/>
                </a:solidFill>
              </a:rPr>
              <a:t> must be less than $50,000 (not counting the primary home)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Widow’s Pension currently pays $697.00 per month MINUS off-sets for other income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“Income” may be reduced by medical premiums and expenses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</a:rPr>
              <a:t>Ask your local VSO if you may also be eligible for Chapter 115 Massachusetts Vet/Widow Benefits.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233" y="1882664"/>
            <a:ext cx="16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Vet was </a:t>
            </a:r>
            <a:r>
              <a:rPr lang="en-US" sz="1200" b="1" dirty="0" smtClean="0">
                <a:solidFill>
                  <a:srgbClr val="C00000"/>
                </a:solidFill>
              </a:rPr>
              <a:t>NOT</a:t>
            </a:r>
            <a:r>
              <a:rPr lang="en-US" sz="1200" dirty="0" smtClean="0"/>
              <a:t> 100%  disabled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277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530"/>
            <a:ext cx="10515600" cy="4351338"/>
          </a:xfrm>
        </p:spPr>
        <p:txBody>
          <a:bodyPr anchor="ctr">
            <a:normAutofit fontScale="92500"/>
          </a:bodyPr>
          <a:lstStyle/>
          <a:p>
            <a:pPr marL="0" indent="0" algn="just">
              <a:buNone/>
            </a:pPr>
            <a:r>
              <a:rPr lang="en-US" sz="2000" dirty="0" smtClean="0"/>
              <a:t>If your Veteran-spouse has been declared 100% disabled, due to physical or psychological disabilities or due to Individual Unemployability (IU), he/she has been eligible for the following additional benefits</a:t>
            </a:r>
          </a:p>
          <a:p>
            <a:pPr lvl="1" algn="just"/>
            <a:r>
              <a:rPr lang="en-US" sz="1800" dirty="0" smtClean="0"/>
              <a:t>2x per year Annuity from Massachusetts</a:t>
            </a:r>
          </a:p>
          <a:p>
            <a:pPr lvl="1" algn="just"/>
            <a:r>
              <a:rPr lang="en-US" sz="1800" dirty="0" smtClean="0"/>
              <a:t>Reduced Property Tax assessment (usually $1,000 per year)</a:t>
            </a:r>
          </a:p>
          <a:p>
            <a:pPr lvl="1" algn="just"/>
            <a:r>
              <a:rPr lang="en-US" sz="1800" dirty="0" smtClean="0"/>
              <a:t>VA Dental care</a:t>
            </a:r>
          </a:p>
          <a:p>
            <a:pPr lvl="1" algn="just"/>
            <a:r>
              <a:rPr lang="en-US" sz="1800" dirty="0" smtClean="0"/>
              <a:t>Reimbursement of some travel expenses to and from VA healthcare</a:t>
            </a:r>
          </a:p>
          <a:p>
            <a:pPr lvl="1" algn="just"/>
            <a:r>
              <a:rPr lang="en-US" sz="1800" dirty="0" smtClean="0"/>
              <a:t>Military base access for PX, gasoline, alcohol, and groceries.</a:t>
            </a:r>
          </a:p>
          <a:p>
            <a:pPr lvl="1" algn="just"/>
            <a:r>
              <a:rPr lang="en-US" sz="1800" dirty="0" smtClean="0"/>
              <a:t>CHAMPVA healthcare in some cases</a:t>
            </a:r>
          </a:p>
          <a:p>
            <a:pPr algn="just"/>
            <a:endParaRPr lang="en-US" sz="1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When your spouse precedes you in death, your household will have to re-enroll to continue:</a:t>
            </a:r>
          </a:p>
          <a:p>
            <a:pPr lvl="1" algn="just"/>
            <a:r>
              <a:rPr lang="en-US" sz="1800" b="1" dirty="0" smtClean="0">
                <a:solidFill>
                  <a:srgbClr val="C00000"/>
                </a:solidFill>
              </a:rPr>
              <a:t>The Massachusetts Annuity</a:t>
            </a:r>
          </a:p>
          <a:p>
            <a:pPr lvl="1" algn="just"/>
            <a:r>
              <a:rPr lang="en-US" sz="1800" b="1" dirty="0" smtClean="0">
                <a:solidFill>
                  <a:srgbClr val="C00000"/>
                </a:solidFill>
              </a:rPr>
              <a:t>The reduced Property Tax as a Widow of a Deceased Veteran</a:t>
            </a:r>
          </a:p>
          <a:p>
            <a:pPr lvl="1" algn="just"/>
            <a:r>
              <a:rPr lang="en-US" sz="1800" b="1" dirty="0" smtClean="0">
                <a:solidFill>
                  <a:srgbClr val="C00000"/>
                </a:solidFill>
              </a:rPr>
              <a:t>You may still receive CHAMPVA … but you must re-enroll in YOUR name only</a:t>
            </a:r>
          </a:p>
          <a:p>
            <a:pPr lvl="1" algn="just"/>
            <a:r>
              <a:rPr lang="en-US" sz="1800" b="1" dirty="0" smtClean="0">
                <a:solidFill>
                  <a:srgbClr val="C00000"/>
                </a:solidFill>
              </a:rPr>
              <a:t>You may still have on-base privileges … but you will have to re-enroll as a widow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89189"/>
            <a:ext cx="10515600" cy="1097280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MY VET WAS 100% DISABLED – WHAT HAPPENS TO THE SPECIAL BENEFITS HE WAS RECEIVING?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53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925"/>
            <a:ext cx="10515600" cy="4351338"/>
          </a:xfrm>
        </p:spPr>
        <p:txBody>
          <a:bodyPr anchor="ctr">
            <a:normAutofit fontScale="92500" lnSpcReduction="20000"/>
          </a:bodyPr>
          <a:lstStyle/>
          <a:p>
            <a:pPr algn="just"/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No matter the circumstances of your spouse’s death, the surviving family will still be eligible for the following VA-provided death benefits: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lvl="1" algn="just"/>
            <a:r>
              <a:rPr lang="en-US" sz="1800" dirty="0" smtClean="0"/>
              <a:t>A folded casket flag (regardless of how the Vet is interred or even if the remains are donated to science)</a:t>
            </a:r>
          </a:p>
          <a:p>
            <a:pPr lvl="1" algn="just"/>
            <a:r>
              <a:rPr lang="en-US" sz="1800" dirty="0" smtClean="0"/>
              <a:t>A headstone, plaque or grave-marker medallion … at no cost to the family</a:t>
            </a:r>
          </a:p>
          <a:p>
            <a:pPr lvl="1" algn="just"/>
            <a:r>
              <a:rPr lang="en-US" sz="1800" dirty="0" smtClean="0"/>
              <a:t>A Presidential Proclamation/Certificate</a:t>
            </a:r>
          </a:p>
          <a:p>
            <a:pPr lvl="1" algn="just"/>
            <a:r>
              <a:rPr lang="en-US" sz="1800" dirty="0" smtClean="0"/>
              <a:t>In some circumstances, Military Honors can be included as part of an interment ceremony</a:t>
            </a:r>
          </a:p>
          <a:p>
            <a:pPr lvl="1" algn="just"/>
            <a:r>
              <a:rPr lang="en-US" sz="1800" dirty="0" smtClean="0"/>
              <a:t>A modest ($300) burial assistance payment (dependent upon your income)</a:t>
            </a:r>
          </a:p>
          <a:p>
            <a:pPr lvl="1" algn="just"/>
            <a:endParaRPr lang="en-US" sz="1800" dirty="0" smtClean="0"/>
          </a:p>
          <a:p>
            <a:pPr marL="0" indent="0" algn="just">
              <a:buNone/>
            </a:pPr>
            <a:r>
              <a:rPr lang="en-US" sz="2000" b="1" dirty="0">
                <a:solidFill>
                  <a:srgbClr val="C00000"/>
                </a:solidFill>
              </a:rPr>
              <a:t>These benefits can usually be arranged by your local Funeral Parlor, or by the Veteran Service Officer (VSO) in your community.</a:t>
            </a:r>
          </a:p>
          <a:p>
            <a:pPr lvl="1" algn="just"/>
            <a:endParaRPr lang="en-US" sz="1800" dirty="0"/>
          </a:p>
          <a:p>
            <a:pPr marL="0" indent="0" algn="just">
              <a:buNone/>
            </a:pPr>
            <a:r>
              <a:rPr lang="en-US" sz="2100" dirty="0" smtClean="0"/>
              <a:t>The surviving spouse is also eligible to collect the LARGER of the two Social Security Benefits (if applicable) – but the surviving spouse MUST notify Social Security in order to make this happen.  It is NOT automatic.</a:t>
            </a:r>
          </a:p>
          <a:p>
            <a:pPr lvl="1" algn="just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280"/>
          </a:xfrm>
          <a:ln w="1905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82880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WHAT BENEFITS ARE AVAILABLE TO ALL SURVIVING SPOUSES, NO MATTER THE CIRCUMSTANCES OF DEATH?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4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538"/>
            <a:ext cx="10515600" cy="4829426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100" b="1" dirty="0" smtClean="0">
                <a:solidFill>
                  <a:srgbClr val="008000"/>
                </a:solidFill>
              </a:rPr>
              <a:t>WHAT, EXACTLY, IS CHAMPVA?       </a:t>
            </a:r>
            <a:r>
              <a:rPr lang="en-US" sz="2100" dirty="0" smtClean="0"/>
              <a:t>[</a:t>
            </a:r>
            <a:r>
              <a:rPr lang="en-US" sz="1900" b="1" u="sng" dirty="0" smtClean="0">
                <a:solidFill>
                  <a:srgbClr val="008000"/>
                </a:solidFill>
              </a:rPr>
              <a:t>C</a:t>
            </a:r>
            <a:r>
              <a:rPr lang="en-US" sz="1700" dirty="0" smtClean="0"/>
              <a:t>ivilian </a:t>
            </a:r>
            <a:r>
              <a:rPr lang="en-US" sz="1900" b="1" u="sng" dirty="0">
                <a:solidFill>
                  <a:srgbClr val="008000"/>
                </a:solidFill>
              </a:rPr>
              <a:t>H</a:t>
            </a:r>
            <a:r>
              <a:rPr lang="en-US" sz="1700" dirty="0" smtClean="0"/>
              <a:t>ealth </a:t>
            </a:r>
            <a:r>
              <a:rPr lang="en-US" sz="1900" b="1" u="sng" dirty="0" smtClean="0">
                <a:solidFill>
                  <a:srgbClr val="008000"/>
                </a:solidFill>
              </a:rPr>
              <a:t>A</a:t>
            </a:r>
            <a:r>
              <a:rPr lang="en-US" sz="1700" dirty="0"/>
              <a:t>n</a:t>
            </a:r>
            <a:r>
              <a:rPr lang="en-US" sz="1700" dirty="0" smtClean="0"/>
              <a:t>d </a:t>
            </a:r>
            <a:r>
              <a:rPr lang="en-US" sz="1900" b="1" u="sng" dirty="0" smtClean="0">
                <a:solidFill>
                  <a:srgbClr val="008000"/>
                </a:solidFill>
              </a:rPr>
              <a:t>M</a:t>
            </a:r>
            <a:r>
              <a:rPr lang="en-US" sz="1700" dirty="0" smtClean="0"/>
              <a:t>edical </a:t>
            </a:r>
            <a:r>
              <a:rPr lang="en-US" sz="1900" b="1" u="sng" dirty="0">
                <a:solidFill>
                  <a:srgbClr val="008000"/>
                </a:solidFill>
              </a:rPr>
              <a:t>P</a:t>
            </a:r>
            <a:r>
              <a:rPr lang="en-US" sz="1700" dirty="0" smtClean="0"/>
              <a:t>rogram of the </a:t>
            </a:r>
            <a:r>
              <a:rPr lang="en-US" sz="1900" b="1" u="sng" dirty="0">
                <a:solidFill>
                  <a:srgbClr val="008000"/>
                </a:solidFill>
              </a:rPr>
              <a:t>V</a:t>
            </a:r>
            <a:r>
              <a:rPr lang="en-US" sz="1700" dirty="0" smtClean="0"/>
              <a:t>eterans </a:t>
            </a:r>
            <a:r>
              <a:rPr lang="en-US" sz="1900" b="1" u="sng" dirty="0" smtClean="0">
                <a:solidFill>
                  <a:srgbClr val="008000"/>
                </a:solidFill>
              </a:rPr>
              <a:t>A</a:t>
            </a:r>
            <a:r>
              <a:rPr lang="en-US" sz="1700" dirty="0" smtClean="0"/>
              <a:t>dministration</a:t>
            </a:r>
            <a:r>
              <a:rPr lang="en-US" sz="1900" dirty="0" smtClean="0"/>
              <a:t>]</a:t>
            </a:r>
            <a:endParaRPr lang="en-US" sz="2200" dirty="0" smtClean="0"/>
          </a:p>
          <a:p>
            <a:pPr lvl="1"/>
            <a:r>
              <a:rPr lang="en-US" sz="1900" b="1" i="1" dirty="0" smtClean="0"/>
              <a:t>A </a:t>
            </a:r>
            <a:r>
              <a:rPr lang="en-US" sz="1900" b="1" i="1" dirty="0"/>
              <a:t>health benefits program in which VA </a:t>
            </a:r>
            <a:r>
              <a:rPr lang="en-US" sz="1900" b="1" i="1" u="sng" dirty="0">
                <a:solidFill>
                  <a:srgbClr val="C00000"/>
                </a:solidFill>
              </a:rPr>
              <a:t>shares</a:t>
            </a:r>
            <a:r>
              <a:rPr lang="en-US" sz="1900" b="1" i="1" dirty="0"/>
              <a:t> the cost of certain health care services and supplies with eligible beneficiaries.</a:t>
            </a:r>
          </a:p>
          <a:p>
            <a:pPr lvl="2"/>
            <a:r>
              <a:rPr lang="en-US" sz="1600" b="1" dirty="0" smtClean="0">
                <a:solidFill>
                  <a:srgbClr val="C00000"/>
                </a:solidFill>
              </a:rPr>
              <a:t>IMPORTANT:  If you are eligible for Tricare, you are NOT ELIGIBLE for CHAMPVA 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pPr lvl="3"/>
            <a:r>
              <a:rPr lang="en-US" sz="1400" dirty="0" smtClean="0"/>
              <a:t>Tricare = DOD; CHAMPVA = VA</a:t>
            </a:r>
            <a:endParaRPr lang="en-US" sz="1700" dirty="0" smtClean="0"/>
          </a:p>
          <a:p>
            <a:r>
              <a:rPr lang="en-US" sz="2100" b="1" dirty="0" smtClean="0">
                <a:solidFill>
                  <a:srgbClr val="008000"/>
                </a:solidFill>
              </a:rPr>
              <a:t>WHO IS ELIGIBLE FOR CHAMPVA?</a:t>
            </a:r>
            <a:endParaRPr lang="en-US" sz="1900" dirty="0" smtClean="0"/>
          </a:p>
          <a:p>
            <a:pPr lvl="1"/>
            <a:r>
              <a:rPr lang="en-US" sz="1900" dirty="0" smtClean="0"/>
              <a:t>Widows and/or children of certain Veterans who are NOT eligible for Tricare and …</a:t>
            </a:r>
          </a:p>
          <a:p>
            <a:pPr lvl="2"/>
            <a:r>
              <a:rPr lang="en-US" sz="1600" dirty="0" smtClean="0"/>
              <a:t>The Veteran is rated </a:t>
            </a:r>
            <a:r>
              <a:rPr lang="en-US" sz="1600" b="1" dirty="0" smtClean="0"/>
              <a:t>PERMANENTLY AND TOTALLY </a:t>
            </a:r>
            <a:r>
              <a:rPr lang="en-US" sz="1600" dirty="0" smtClean="0"/>
              <a:t>disabled due to a service-connected disability (but not necessarily just 100%) </a:t>
            </a:r>
            <a:r>
              <a:rPr lang="en-US" sz="1600" b="1" dirty="0" smtClean="0">
                <a:solidFill>
                  <a:srgbClr val="C00000"/>
                </a:solidFill>
              </a:rPr>
              <a:t>… or</a:t>
            </a:r>
          </a:p>
          <a:p>
            <a:pPr lvl="2"/>
            <a:r>
              <a:rPr lang="en-US" sz="1600" dirty="0" smtClean="0"/>
              <a:t>The Veteran was rated </a:t>
            </a:r>
            <a:r>
              <a:rPr lang="en-US" sz="1600" b="1" dirty="0" smtClean="0"/>
              <a:t>PERMANENTLY AND TOTALLY</a:t>
            </a:r>
            <a:r>
              <a:rPr lang="en-US" sz="1600" dirty="0" smtClean="0"/>
              <a:t> disabled due to a service-connected condition at the time of death </a:t>
            </a:r>
            <a:r>
              <a:rPr lang="en-US" sz="1600" b="1" dirty="0" smtClean="0">
                <a:solidFill>
                  <a:srgbClr val="C00000"/>
                </a:solidFill>
              </a:rPr>
              <a:t>… or</a:t>
            </a:r>
          </a:p>
          <a:p>
            <a:pPr lvl="2"/>
            <a:r>
              <a:rPr lang="en-US" sz="1600" dirty="0" smtClean="0"/>
              <a:t>The Veteran died of a service-connected disability </a:t>
            </a:r>
            <a:r>
              <a:rPr lang="en-US" sz="1600" b="1" dirty="0" smtClean="0">
                <a:solidFill>
                  <a:srgbClr val="C00000"/>
                </a:solidFill>
              </a:rPr>
              <a:t>… or</a:t>
            </a:r>
          </a:p>
          <a:p>
            <a:pPr lvl="2"/>
            <a:r>
              <a:rPr lang="en-US" sz="1600" dirty="0" smtClean="0"/>
              <a:t>The Veteran died on active duty</a:t>
            </a:r>
          </a:p>
          <a:p>
            <a:r>
              <a:rPr lang="en-US" sz="2100" b="1" dirty="0" smtClean="0">
                <a:solidFill>
                  <a:srgbClr val="008000"/>
                </a:solidFill>
              </a:rPr>
              <a:t>CHAMPVA AND MEDICARE</a:t>
            </a:r>
          </a:p>
          <a:p>
            <a:pPr lvl="1"/>
            <a:r>
              <a:rPr lang="en-US" sz="1900" b="1" i="1" dirty="0" smtClean="0"/>
              <a:t>CHAMPVA is the last payer, after Medicare and other health insurance plans</a:t>
            </a:r>
          </a:p>
          <a:p>
            <a:pPr lvl="2"/>
            <a:r>
              <a:rPr lang="en-US" sz="1600" dirty="0" smtClean="0"/>
              <a:t>If you are entitled to Medicare Part A, AND are under age 65, you must also have Medicare Part B in order to be covered by CHAMPVA</a:t>
            </a:r>
          </a:p>
          <a:p>
            <a:pPr lvl="2"/>
            <a:r>
              <a:rPr lang="en-US" sz="1600" dirty="0" smtClean="0"/>
              <a:t>If you are age 65 and older, you are also entitled to CHAMPVA but must also demonstrate that you have Medicare Parts A and B.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495299"/>
            <a:ext cx="10515600" cy="731520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182880" algn="just"/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CHAMPVA REFRESHER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783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1245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POTENTIAL VA BENEFITS FOR SURVIVING SPOUSES and other benefits as well</vt:lpstr>
      <vt:lpstr>DISCLAIMER</vt:lpstr>
      <vt:lpstr>POTENTIAL VA BENEFITS FOR SURVIVING SPOUSES Discussion Agenda</vt:lpstr>
      <vt:lpstr>WHAT IF MY VETERAN SPOUSE DIES FIRST?  AM I ENTITLED TO HIS/HER VA BENEFITS?</vt:lpstr>
      <vt:lpstr>MY VET WAS RECEIVING A MONTHLY DISABILITY PAYMENT</vt:lpstr>
      <vt:lpstr>MY VET WAS DISABLED, BUT NOT 100%</vt:lpstr>
      <vt:lpstr>MY VET WAS 100% DISABLED – WHAT HAPPENS TO THE SPECIAL BENEFITS HE WAS RECEIVING?</vt:lpstr>
      <vt:lpstr>WHAT BENEFITS ARE AVAILABLE TO ALL SURVIVING SPOUSES, NO MATTER THE CIRCUMSTANCES OF DEATH?</vt:lpstr>
      <vt:lpstr>CHAMPVA REFRESHER</vt:lpstr>
      <vt:lpstr>ARE THERE ANY OTHER VA BENEFITS BEFORE HIS/HER DEATH?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SPOUSAL VA BENEFITS</dc:title>
  <dc:creator>Douglas Horka</dc:creator>
  <cp:lastModifiedBy>Veterans' Agent</cp:lastModifiedBy>
  <cp:revision>90</cp:revision>
  <cp:lastPrinted>2016-12-11T12:04:57Z</cp:lastPrinted>
  <dcterms:created xsi:type="dcterms:W3CDTF">2016-11-25T16:01:10Z</dcterms:created>
  <dcterms:modified xsi:type="dcterms:W3CDTF">2016-12-15T15:04:49Z</dcterms:modified>
</cp:coreProperties>
</file>